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http://customooxmlschemas.google.com/">
      <go:slidesCustomData xmlns:go="http://customooxmlschemas.google.com/" r:id="rId7" roundtripDataSignature="AMtx7mjlG2YVSbwDuhLM8vYZbar1GEWAK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2: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2" name="Google Shape;12;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5" name="Google Shape;15;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2"/>
          <p:cNvSpPr txBox="1"/>
          <p:nvPr/>
        </p:nvSpPr>
        <p:spPr>
          <a:xfrm>
            <a:off x="664050" y="2479375"/>
            <a:ext cx="55299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t>Aandachtsmuur</a:t>
            </a:r>
            <a:endParaRPr b="0" i="0" sz="3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rtl="0" algn="ctr">
              <a:spcBef>
                <a:spcPts val="0"/>
              </a:spcBef>
              <a:spcAft>
                <a:spcPts val="0"/>
              </a:spcAft>
              <a:buNone/>
            </a:pPr>
            <a:r>
              <a:rPr i="1" lang="nl" sz="1100">
                <a:solidFill>
                  <a:srgbClr val="F39430"/>
                </a:solidFill>
              </a:rPr>
              <a:t>1 Koningen 17:12</a:t>
            </a:r>
            <a:br>
              <a:rPr i="1" lang="nl" sz="1100">
                <a:solidFill>
                  <a:srgbClr val="F39430"/>
                </a:solidFill>
              </a:rPr>
            </a:br>
            <a:r>
              <a:rPr i="1" lang="nl" sz="1100">
                <a:solidFill>
                  <a:srgbClr val="F39430"/>
                </a:solidFill>
              </a:rPr>
              <a:t>Maar de vrouw antwoordde: ‘Ik heb helemaal niets meer in huis. Alleen nog wat meel in een pot, en een restje olijfolie in een kruik. Ik heb een paar takken bij elkaar gezocht voor een vuur. Nu kan ik nog net iets te eten maken voor mij en mijn zoon. Maar als dat op is, zullen we doodgaan van de honger. Dat is zo zeker als de Heer, uw God leeft!’</a:t>
            </a:r>
            <a:endParaRPr i="1" sz="1100">
              <a:solidFill>
                <a:srgbClr val="F39430"/>
              </a:solidFill>
            </a:endParaRPr>
          </a:p>
          <a:p>
            <a:pPr indent="0" lvl="0" marL="0" marR="0" rtl="0" algn="ctr">
              <a:lnSpc>
                <a:spcPct val="100000"/>
              </a:lnSpc>
              <a:spcBef>
                <a:spcPts val="0"/>
              </a:spcBef>
              <a:spcAft>
                <a:spcPts val="0"/>
              </a:spcAft>
              <a:buClr>
                <a:srgbClr val="000000"/>
              </a:buClr>
              <a:buSzPts val="1600"/>
              <a:buFont typeface="Arial"/>
              <a:buNone/>
            </a:pPr>
            <a:r>
              <a:t/>
            </a:r>
            <a:endParaRPr b="0" i="1"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Opdracht:</a:t>
            </a:r>
            <a:br>
              <a:rPr b="1" i="0" lang="nl" sz="1200" u="none" cap="none" strike="noStrike">
                <a:solidFill>
                  <a:srgbClr val="000000"/>
                </a:solidFill>
                <a:latin typeface="Arial"/>
                <a:ea typeface="Arial"/>
                <a:cs typeface="Arial"/>
                <a:sym typeface="Arial"/>
              </a:rPr>
            </a:br>
            <a:r>
              <a:rPr i="0" lang="nl" sz="1200" u="none" cap="none" strike="noStrike">
                <a:solidFill>
                  <a:srgbClr val="000000"/>
                </a:solidFill>
              </a:rPr>
              <a:t>Nodig</a:t>
            </a:r>
            <a:endParaRPr sz="1200"/>
          </a:p>
          <a:p>
            <a:pPr indent="-304800" lvl="0" marL="457200" marR="0" rtl="0" algn="l">
              <a:lnSpc>
                <a:spcPct val="100000"/>
              </a:lnSpc>
              <a:spcBef>
                <a:spcPts val="0"/>
              </a:spcBef>
              <a:spcAft>
                <a:spcPts val="0"/>
              </a:spcAft>
              <a:buClr>
                <a:srgbClr val="000000"/>
              </a:buClr>
              <a:buSzPts val="1200"/>
              <a:buChar char="●"/>
            </a:pPr>
            <a:r>
              <a:rPr i="0" lang="nl" sz="1200" u="none" cap="none" strike="noStrike">
                <a:solidFill>
                  <a:srgbClr val="000000"/>
                </a:solidFill>
              </a:rPr>
              <a:t>Een doek</a:t>
            </a:r>
            <a:r>
              <a:rPr lang="nl" sz="1200"/>
              <a:t>, </a:t>
            </a:r>
            <a:r>
              <a:rPr i="0" lang="nl" sz="1200" u="none" cap="none" strike="noStrike">
                <a:solidFill>
                  <a:srgbClr val="000000"/>
                </a:solidFill>
              </a:rPr>
              <a:t>plank of groot papier</a:t>
            </a:r>
            <a:endParaRPr i="0" sz="1200" u="none" cap="none" strike="noStrike">
              <a:solidFill>
                <a:srgbClr val="000000"/>
              </a:solidFill>
            </a:endParaRPr>
          </a:p>
          <a:p>
            <a:pPr indent="-304800" lvl="0" marL="457200" rtl="0" algn="l">
              <a:lnSpc>
                <a:spcPct val="115000"/>
              </a:lnSpc>
              <a:spcBef>
                <a:spcPts val="0"/>
              </a:spcBef>
              <a:spcAft>
                <a:spcPts val="0"/>
              </a:spcAft>
              <a:buSzPts val="1200"/>
              <a:buChar char="●"/>
            </a:pPr>
            <a:r>
              <a:rPr i="0" lang="nl" sz="1200" u="none" cap="none" strike="noStrike">
                <a:solidFill>
                  <a:srgbClr val="000000"/>
                </a:solidFill>
              </a:rPr>
              <a:t>Post-its of kaartjes</a:t>
            </a:r>
            <a:endParaRPr i="0" sz="1200" u="none" cap="none" strike="noStrike">
              <a:solidFill>
                <a:srgbClr val="000000"/>
              </a:solidFill>
            </a:endParaRPr>
          </a:p>
          <a:p>
            <a:pPr indent="-304800" lvl="0" marL="457200" rtl="0" algn="l">
              <a:lnSpc>
                <a:spcPct val="115000"/>
              </a:lnSpc>
              <a:spcBef>
                <a:spcPts val="0"/>
              </a:spcBef>
              <a:spcAft>
                <a:spcPts val="0"/>
              </a:spcAft>
              <a:buSzPts val="1200"/>
              <a:buChar char="●"/>
            </a:pPr>
            <a:r>
              <a:rPr i="0" lang="nl" sz="1200" u="none" cap="none" strike="noStrike">
                <a:solidFill>
                  <a:srgbClr val="000000"/>
                </a:solidFill>
              </a:rPr>
              <a:t>Plakband of spelden of punaises </a:t>
            </a:r>
            <a:endParaRPr sz="1200"/>
          </a:p>
          <a:p>
            <a:pPr indent="-304800" lvl="0" marL="457200" rtl="0" algn="l">
              <a:lnSpc>
                <a:spcPct val="115000"/>
              </a:lnSpc>
              <a:spcBef>
                <a:spcPts val="0"/>
              </a:spcBef>
              <a:spcAft>
                <a:spcPts val="0"/>
              </a:spcAft>
              <a:buSzPts val="1200"/>
              <a:buChar char="●"/>
            </a:pPr>
            <a:r>
              <a:rPr i="0" lang="nl" sz="1200" u="none" cap="none" strike="noStrike">
                <a:solidFill>
                  <a:srgbClr val="000000"/>
                </a:solidFill>
              </a:rPr>
              <a:t>Pennen/stiften</a:t>
            </a:r>
            <a:endParaRPr i="0" sz="1200" u="none" cap="none" strike="noStrike">
              <a:solidFill>
                <a:srgbClr val="000000"/>
              </a:solidFill>
            </a:endParaRPr>
          </a:p>
          <a:p>
            <a:pPr indent="-304800" lvl="0" marL="457200" rtl="0" algn="l">
              <a:lnSpc>
                <a:spcPct val="115000"/>
              </a:lnSpc>
              <a:spcBef>
                <a:spcPts val="0"/>
              </a:spcBef>
              <a:spcAft>
                <a:spcPts val="0"/>
              </a:spcAft>
              <a:buSzPts val="1200"/>
              <a:buChar char="●"/>
            </a:pPr>
            <a:r>
              <a:rPr i="0" lang="nl" sz="1200" u="none" cap="none" strike="noStrike">
                <a:solidFill>
                  <a:srgbClr val="000000"/>
                </a:solidFill>
              </a:rPr>
              <a:t>Kranten en tijdschriften, scharen en lijm</a:t>
            </a:r>
            <a:endParaRPr i="0" sz="1200" u="none" cap="none" strike="noStrike">
              <a:solidFill>
                <a:srgbClr val="000000"/>
              </a:solidFill>
            </a:endParaRPr>
          </a:p>
          <a:p>
            <a:pPr indent="0" lvl="0" marL="0" rtl="0" algn="l">
              <a:lnSpc>
                <a:spcPct val="115000"/>
              </a:lnSpc>
              <a:spcBef>
                <a:spcPts val="1200"/>
              </a:spcBef>
              <a:spcAft>
                <a:spcPts val="0"/>
              </a:spcAft>
              <a:buNone/>
            </a:pPr>
            <a:r>
              <a:rPr b="1" lang="nl" sz="1200"/>
              <a:t>Uitleg activiteit</a:t>
            </a:r>
            <a:br>
              <a:rPr b="1" lang="nl" sz="1200"/>
            </a:br>
            <a:r>
              <a:rPr lang="nl" sz="1200"/>
              <a:t>Schrijf op de post-its namen van mensen die jij kent die het moeilijk hebben (armoede/tekort). Misschien ken je iemand dichtbij, of ver weg. Je kunt de (voor)naam noteren, maar je kunt ook volstaan met algemenere termen zoals ‘buurvrouw’ of ‘oom’ of je vouwt je kaartje dubbel. </a:t>
            </a:r>
            <a:br>
              <a:rPr b="1" lang="nl" sz="1200"/>
            </a:br>
            <a:r>
              <a:rPr lang="nl" sz="1200"/>
              <a:t>Knip afbeeldingen uit de kranten/tijdschriften die te maken hebben met nood/armoede of verschil tussen arme en rijk en die jou raken. Plak deze op.</a:t>
            </a:r>
            <a:r>
              <a:rPr b="1" lang="nl" sz="1200"/>
              <a:t>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Om door te praten:</a:t>
            </a:r>
            <a:endParaRPr b="1" i="0" sz="1200" u="none" cap="none" strike="noStrike">
              <a:solidFill>
                <a:srgbClr val="000000"/>
              </a:solidFill>
              <a:latin typeface="Arial"/>
              <a:ea typeface="Arial"/>
              <a:cs typeface="Arial"/>
              <a:sym typeface="Arial"/>
            </a:endParaRPr>
          </a:p>
          <a:p>
            <a:pPr indent="-304800" lvl="0" marL="457200" rtl="0" algn="l">
              <a:lnSpc>
                <a:spcPct val="115000"/>
              </a:lnSpc>
              <a:spcBef>
                <a:spcPts val="1200"/>
              </a:spcBef>
              <a:spcAft>
                <a:spcPts val="0"/>
              </a:spcAft>
              <a:buSzPts val="1200"/>
              <a:buChar char="●"/>
            </a:pPr>
            <a:r>
              <a:rPr lang="nl" sz="1200"/>
              <a:t>Wat zou jij doen als je geen geld had om eten/drinken te kopen?</a:t>
            </a:r>
            <a:endParaRPr sz="1200"/>
          </a:p>
          <a:p>
            <a:pPr indent="-304800" lvl="0" marL="457200" rtl="0" algn="l">
              <a:lnSpc>
                <a:spcPct val="115000"/>
              </a:lnSpc>
              <a:spcBef>
                <a:spcPts val="0"/>
              </a:spcBef>
              <a:spcAft>
                <a:spcPts val="0"/>
              </a:spcAft>
              <a:buSzPts val="1200"/>
              <a:buChar char="●"/>
            </a:pPr>
            <a:r>
              <a:rPr lang="nl" sz="1200"/>
              <a:t>Wat zou je zelf kunnen doen aan de nood in de wereld? </a:t>
            </a:r>
            <a:endParaRPr sz="1200"/>
          </a:p>
          <a:p>
            <a:pPr indent="0" lvl="0" marL="0" marR="0" rtl="0" algn="l">
              <a:lnSpc>
                <a:spcPct val="100000"/>
              </a:lnSpc>
              <a:spcBef>
                <a:spcPts val="1200"/>
              </a:spcBef>
              <a:spcAft>
                <a:spcPts val="0"/>
              </a:spcAft>
              <a:buClr>
                <a:srgbClr val="000000"/>
              </a:buClr>
              <a:buSzPts val="1600"/>
              <a:buFont typeface="Arial"/>
              <a:buNone/>
            </a:pPr>
            <a:r>
              <a:t/>
            </a:r>
            <a:endParaRPr b="1" sz="1200"/>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latin typeface="Arial"/>
              <a:ea typeface="Arial"/>
              <a:cs typeface="Arial"/>
              <a:sym typeface="Arial"/>
            </a:endParaRPr>
          </a:p>
        </p:txBody>
      </p:sp>
      <p:pic>
        <p:nvPicPr>
          <p:cNvPr id="55" name="Google Shape;55;p2"/>
          <p:cNvPicPr preferRelativeResize="0"/>
          <p:nvPr/>
        </p:nvPicPr>
        <p:blipFill>
          <a:blip r:embed="rId4">
            <a:alphaModFix/>
          </a:blip>
          <a:stretch>
            <a:fillRect/>
          </a:stretch>
        </p:blipFill>
        <p:spPr>
          <a:xfrm>
            <a:off x="2386025" y="8525950"/>
            <a:ext cx="2090725" cy="12157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